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6" autoAdjust="0"/>
    <p:restoredTop sz="92814" autoAdjust="0"/>
  </p:normalViewPr>
  <p:slideViewPr>
    <p:cSldViewPr snapToGrid="0">
      <p:cViewPr varScale="1">
        <p:scale>
          <a:sx n="79" d="100"/>
          <a:sy n="79" d="100"/>
        </p:scale>
        <p:origin x="13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C3DFF-2BB2-4053-A526-2490B792D5B3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64B00-7718-497F-B6D6-488DEA9AF9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8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7C99-9DA4-2190-F281-D7424031A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23A0B-8E8B-5218-37E7-6B2AB2D06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A9B06-C4A0-A9D0-C982-B315520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E9825-C160-347B-8C93-84E97A712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06EAC-4EC0-F750-6BC1-42D10434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87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AAF06-04D3-D321-5354-7DE99779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DA5001-C7E2-591B-FA88-E7352AD9C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949CD-D8A7-CCDB-B00A-D018145D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A90EB-80FC-12DB-5D9D-79FEE4DC3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EAAAF-CDD6-A3AF-94C2-05464EA2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01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4861DA-534B-C3BB-478B-4DEFE7AB0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51B8A6-A62A-D8CF-03F1-CAFF8B10D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D4714-3680-89BB-8585-2A6D7172F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B3F73-79D1-F9EE-F2BD-B0686E66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FCCC9-B4D3-012B-261B-902FCF24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46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8CC4-6400-853E-2712-BE131DEC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7947E-5317-4D15-62A2-FB8B6B827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7AF0C-166C-13D3-7A02-39766EF1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67959-CCB0-4417-1233-ABC7A4F3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3939D-CB65-9FC5-1D31-A5FFE197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6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04624-0A9A-DE58-6679-0A550E6F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F4258-D289-0FD6-64C4-6BAC2C461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9B524-8FD7-2BC9-160C-86877BDDB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1675C-93C7-5120-0824-03D2B709A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3B65A-760A-EB46-BA32-1FACD6D6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3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24CC3-F216-7508-54A3-C5ACCB51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F8413-6872-FA40-04CC-DBC166964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DF574-1EE7-D06E-4F94-BCCBA3BA5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77B23-4394-84C7-741B-46723ADF1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3CECF-594F-E0FF-D3BA-2F6D44E0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DCC2-952E-710E-83A3-120F83BF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69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5959A-1E60-88E3-12A6-E747F3AF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3AC01-9DCF-BBB3-B089-27EB03698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32DD9-FC55-1A10-7C03-A0CDC698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B6F509-3153-28CA-1082-A5D223CE5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F6C0F-46FC-70E2-09B4-4153BE137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C965E-096C-366A-466E-9F73248C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7EE2D0-FBBA-AEA4-5EBF-DBEAFD92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DB73D0-4AC2-7B5E-454E-2AA133760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3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07EA-B6E2-A900-E569-F9AB7598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D3FB4-85A4-BC59-7B1C-1BF1B5372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DB1A4-CA63-70FA-68F4-A93A17068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2765C1-4F23-3E24-4A17-F898E50C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89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DB13B-7688-9805-F507-16226BCB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0AC75-7586-E065-B74E-23D8A9EFF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12A63-4BE8-39E3-4CD1-985DACD7F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5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9C4BE-8DDC-1275-15E8-53F6F649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6C3D3-2F3E-074C-B3FE-940E08A0C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CDC4C-9777-2EE7-FDAB-85AEEDD80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FE253-0208-0C22-0FEB-D8EB77EC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E4F0C5-3E8D-97F9-675A-1B0A9525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B8DDF-B563-10EF-26FF-6BE4A4AB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2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94B5-74A6-AA70-5057-1B1D04E9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1EB151-CBE9-67F0-6130-B13410F7BE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8696A1-0A82-7521-2D2B-4984ADE50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35186-2F9E-078E-A122-BA42F044F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A6DD4-64A8-6261-D5E1-485F9CA2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81408-CD0E-68ED-060A-5EFD91687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0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0195E-FB59-672E-5BAF-9A232FD51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7BBB7-754A-9617-4F0F-D13CE593E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B265C-1285-27D1-6301-57675008F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DA91B-C8F3-35E0-9C9F-67944859F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F70E4-1957-E67E-1A4E-05B0FD57E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24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doerry.org/norbert/MarineElectricalPowerSystems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C01C-FF08-0435-57C1-318B51A8A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452" y="2272275"/>
            <a:ext cx="9841230" cy="2387600"/>
          </a:xfrm>
        </p:spPr>
        <p:txBody>
          <a:bodyPr anchor="ctr">
            <a:no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Pulsed </a:t>
            </a:r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load analysis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Electric Power Load Analysis (EPLA)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Revision of 1 August 2026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640AB-A565-F727-2337-204016324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10886"/>
            <a:ext cx="8654716" cy="1655762"/>
          </a:xfrm>
        </p:spPr>
        <p:txBody>
          <a:bodyPr/>
          <a:lstStyle/>
          <a:p>
            <a:r>
              <a:rPr lang="en-US" dirty="0"/>
              <a:t>Dr. Norbert Doerry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45E6F-B6B9-9C80-7F87-1F2167CEDE5C}"/>
              </a:ext>
            </a:extLst>
          </p:cNvPr>
          <p:cNvSpPr txBox="1"/>
          <p:nvPr/>
        </p:nvSpPr>
        <p:spPr>
          <a:xfrm>
            <a:off x="2706189" y="5505142"/>
            <a:ext cx="90111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http://doerry.org/norbert/MarineElectricalPowerSystems/index.htm</a:t>
            </a:r>
            <a:endParaRPr lang="en-US" dirty="0"/>
          </a:p>
          <a:p>
            <a:r>
              <a:rPr lang="en-US" dirty="0"/>
              <a:t>© 2026 by Norbert Doerry</a:t>
            </a:r>
            <a:br>
              <a:rPr lang="en-US" dirty="0"/>
            </a:br>
            <a:r>
              <a:rPr lang="en-US" dirty="0"/>
              <a:t>This work is licensed via: CC BY 4.0   (https://creativecommons.org/)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913044E-C0F4-BA34-07EE-457D30058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37359" y="5589416"/>
            <a:ext cx="766933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4A2807-77D8-8DCF-8A1B-1B05995E5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43" y="5589416"/>
            <a:ext cx="766933" cy="7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7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37EDC-5FF2-16ED-D732-B6A773B0B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ANEP-100 (STANAG 1008) Pulsed load limit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F19EA-1254-3D26-87BB-3C55FC495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8452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ANEP-100 limit for pulsed load is based on the graph to the right</a:t>
            </a:r>
          </a:p>
          <a:p>
            <a:pPr lvl="1"/>
            <a:r>
              <a:rPr lang="en-US" dirty="0"/>
              <a:t>X-axis is the ratio of the apparent power rating of the pulsed load to the apparent power rating of online generator sets expressed as a percentage.</a:t>
            </a:r>
          </a:p>
          <a:p>
            <a:pPr lvl="1"/>
            <a:r>
              <a:rPr lang="en-US" dirty="0"/>
              <a:t>Y-axis is the power factor of the pulsed load.</a:t>
            </a:r>
          </a:p>
          <a:p>
            <a:r>
              <a:rPr lang="en-US" dirty="0"/>
              <a:t>Pulsed loads limited to 25% of the rated apparent power of online generator sets.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36547-5286-6BCB-31D0-ED0BB3117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57D49-D253-FB3E-967B-440F7E345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F42E2-F223-C0D7-112A-51D6393F4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10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9842F8-19EC-3C2D-2B32-6AAE71DBD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675" y="2261768"/>
            <a:ext cx="5441789" cy="29929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1D5DFD-2610-4E91-0BD4-2BE8DA1A8D54}"/>
              </a:ext>
            </a:extLst>
          </p:cNvPr>
          <p:cNvSpPr txBox="1"/>
          <p:nvPr/>
        </p:nvSpPr>
        <p:spPr>
          <a:xfrm>
            <a:off x="10277856" y="5008530"/>
            <a:ext cx="13898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ANEP-100</a:t>
            </a:r>
          </a:p>
        </p:txBody>
      </p:sp>
    </p:spTree>
    <p:extLst>
      <p:ext uri="{BB962C8B-B14F-4D97-AF65-F5344CB8AC3E}">
        <p14:creationId xmlns:p14="http://schemas.microsoft.com/office/powerpoint/2010/main" val="300129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F545B-AA38-BFDF-0AF4-51C4A2649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Pulsed Loads on Generator 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61427-F73B-76F0-4C63-09BD25E61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45352" cy="4351338"/>
          </a:xfrm>
        </p:spPr>
        <p:txBody>
          <a:bodyPr/>
          <a:lstStyle/>
          <a:p>
            <a:r>
              <a:rPr lang="en-US" dirty="0"/>
              <a:t>Metal fatigue and throttle wear</a:t>
            </a:r>
          </a:p>
          <a:p>
            <a:pPr lvl="1"/>
            <a:r>
              <a:rPr lang="en-US" dirty="0"/>
              <a:t>Torque Pulsations</a:t>
            </a:r>
          </a:p>
          <a:p>
            <a:pPr lvl="1"/>
            <a:r>
              <a:rPr lang="en-US" dirty="0"/>
              <a:t>Rapid Thermal Cycling</a:t>
            </a:r>
          </a:p>
          <a:p>
            <a:pPr lvl="1"/>
            <a:r>
              <a:rPr lang="en-US" dirty="0"/>
              <a:t>Steel Lamination Losses</a:t>
            </a:r>
          </a:p>
          <a:p>
            <a:r>
              <a:rPr lang="en-US" dirty="0"/>
              <a:t>Paralleled generators of different type</a:t>
            </a:r>
          </a:p>
          <a:p>
            <a:pPr lvl="1"/>
            <a:r>
              <a:rPr lang="en-US" dirty="0"/>
              <a:t>Smaller genset transiently takes on more load and could trip off line if too much</a:t>
            </a:r>
          </a:p>
          <a:p>
            <a:r>
              <a:rPr lang="en-US" dirty="0"/>
              <a:t>May be unable to meet frequency and voltage power quality requirements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7B6D3-4A77-7F6E-76E6-80B94AE88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81E4D-4838-9EDC-88A0-02AC47CB9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8F22E-A131-409D-FF1E-ADD10087A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92A800-63C4-E9A9-3212-E90575074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162" y="1999488"/>
            <a:ext cx="4808838" cy="3430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2122DC-2AD0-8C7F-1978-72E5DEA973DF}"/>
              </a:ext>
            </a:extLst>
          </p:cNvPr>
          <p:cNvSpPr txBox="1"/>
          <p:nvPr/>
        </p:nvSpPr>
        <p:spPr>
          <a:xfrm>
            <a:off x="10545203" y="5430012"/>
            <a:ext cx="1646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 Navy Photo</a:t>
            </a:r>
          </a:p>
        </p:txBody>
      </p:sp>
    </p:spTree>
    <p:extLst>
      <p:ext uri="{BB962C8B-B14F-4D97-AF65-F5344CB8AC3E}">
        <p14:creationId xmlns:p14="http://schemas.microsoft.com/office/powerpoint/2010/main" val="202519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936AD-1447-E34A-CEBA-FFE51EBE6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Pulsed loads on Transformers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7D669-A617-D492-7DBB-C3D59688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81928" cy="4351338"/>
          </a:xfrm>
        </p:spPr>
        <p:txBody>
          <a:bodyPr/>
          <a:lstStyle/>
          <a:p>
            <a:r>
              <a:rPr lang="en-US" dirty="0"/>
              <a:t>Degradation of insulation</a:t>
            </a:r>
          </a:p>
          <a:p>
            <a:pPr lvl="1"/>
            <a:r>
              <a:rPr lang="en-US" dirty="0"/>
              <a:t>Rapid thermal cycling</a:t>
            </a:r>
          </a:p>
          <a:p>
            <a:pPr lvl="1"/>
            <a:r>
              <a:rPr lang="en-US" dirty="0"/>
              <a:t>High transient Electromagnetic forces</a:t>
            </a:r>
          </a:p>
          <a:p>
            <a:pPr lvl="1"/>
            <a:r>
              <a:rPr lang="en-US" dirty="0"/>
              <a:t>High core losses</a:t>
            </a:r>
          </a:p>
          <a:p>
            <a:r>
              <a:rPr lang="en-US" dirty="0"/>
              <a:t>Transformer inductances and resistances may interact with pulses such that voltage power quality requirements are not met.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0B5F5-560F-BC59-EA23-2C1C24F4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1924A-DDD4-A122-EE96-FD08CB354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26C67-9966-4A54-CDC7-6E6074F39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457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DCDF-2CD1-7F79-F337-4DE81B06F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Pulsed Loads on Power Electronic Converters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BEAA4-D975-753E-F57E-4B244FEFA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11368" cy="4351338"/>
          </a:xfrm>
        </p:spPr>
        <p:txBody>
          <a:bodyPr/>
          <a:lstStyle/>
          <a:p>
            <a:r>
              <a:rPr lang="en-US" dirty="0"/>
              <a:t>Should be able to maintain voltage power quality at the converter output</a:t>
            </a:r>
          </a:p>
          <a:p>
            <a:pPr lvl="1"/>
            <a:r>
              <a:rPr lang="en-US" dirty="0"/>
              <a:t>Fast switching times</a:t>
            </a:r>
          </a:p>
          <a:p>
            <a:pPr lvl="1"/>
            <a:r>
              <a:rPr lang="en-US" dirty="0"/>
              <a:t>Sufficient internal energy storage</a:t>
            </a:r>
          </a:p>
          <a:p>
            <a:r>
              <a:rPr lang="en-US" dirty="0"/>
              <a:t>Should be able to maintain current power quality at the converter input</a:t>
            </a:r>
          </a:p>
          <a:p>
            <a:pPr lvl="1"/>
            <a:r>
              <a:rPr lang="en-US" dirty="0"/>
              <a:t>Fast switching times</a:t>
            </a:r>
          </a:p>
          <a:p>
            <a:pPr lvl="1"/>
            <a:r>
              <a:rPr lang="en-US" dirty="0"/>
              <a:t>Sufficient internal energy storage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90DF9-DEB2-76EF-FB27-D91FEB6E0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CC06E-4C2C-8DD5-C9C2-2CDEDADD5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3ED3D-5388-4395-09C4-6B008888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B05CE0-D034-EC6C-C68B-E8832A8F8B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987" t="3282" r="19801" b="28515"/>
          <a:stretch>
            <a:fillRect/>
          </a:stretch>
        </p:blipFill>
        <p:spPr>
          <a:xfrm>
            <a:off x="8327136" y="1581784"/>
            <a:ext cx="3633216" cy="414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B9008B-834B-099D-2316-73CDE45765DC}"/>
              </a:ext>
            </a:extLst>
          </p:cNvPr>
          <p:cNvSpPr txBox="1"/>
          <p:nvPr/>
        </p:nvSpPr>
        <p:spPr>
          <a:xfrm>
            <a:off x="10313555" y="5724113"/>
            <a:ext cx="1646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 Navy Photo</a:t>
            </a:r>
          </a:p>
        </p:txBody>
      </p:sp>
    </p:spTree>
    <p:extLst>
      <p:ext uri="{BB962C8B-B14F-4D97-AF65-F5344CB8AC3E}">
        <p14:creationId xmlns:p14="http://schemas.microsoft.com/office/powerpoint/2010/main" val="2396934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9B725-28DC-3D9E-11EB-71E87094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Pulsed Load Mitigation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F9D4B-A6E3-8948-512B-ED36E9949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616"/>
            <a:ext cx="10515600" cy="485673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Energy storage</a:t>
            </a:r>
          </a:p>
          <a:p>
            <a:pPr lvl="1"/>
            <a:r>
              <a:rPr lang="en-US" dirty="0"/>
              <a:t>Fulfilling ESM-F4 functionality</a:t>
            </a:r>
          </a:p>
          <a:p>
            <a:pPr lvl="1"/>
            <a:r>
              <a:rPr lang="en-US" dirty="0"/>
              <a:t>UPS style may be effective, but limits ability to share energy storage among multiple pulsed power loads</a:t>
            </a:r>
          </a:p>
          <a:p>
            <a:pPr lvl="1"/>
            <a:r>
              <a:rPr lang="en-US" dirty="0"/>
              <a:t>Pulsed power bus enables sharing, but requires circuit protection and significant cabling</a:t>
            </a:r>
          </a:p>
          <a:p>
            <a:pPr lvl="1"/>
            <a:r>
              <a:rPr lang="en-US" dirty="0"/>
              <a:t>Energy storage systems at switchboards enable power sharing</a:t>
            </a:r>
          </a:p>
          <a:p>
            <a:pPr lvl="2"/>
            <a:r>
              <a:rPr lang="en-US" dirty="0"/>
              <a:t>Can also be used for power factor correction and harmonic current cancelation</a:t>
            </a:r>
          </a:p>
          <a:p>
            <a:r>
              <a:rPr lang="en-US" dirty="0"/>
              <a:t>Power redirection</a:t>
            </a:r>
          </a:p>
          <a:p>
            <a:pPr lvl="1"/>
            <a:r>
              <a:rPr lang="en-US" dirty="0"/>
              <a:t>Use propulsion motor (or other large loads) as a virtual energy storage system</a:t>
            </a:r>
          </a:p>
          <a:p>
            <a:pPr lvl="2"/>
            <a:r>
              <a:rPr lang="en-US" dirty="0"/>
              <a:t>Ship speed not significantly impacts by lower propulsion power during the pulse</a:t>
            </a:r>
          </a:p>
          <a:p>
            <a:pPr lvl="1"/>
            <a:r>
              <a:rPr lang="en-US" dirty="0"/>
              <a:t>Propulsion motor must be operating at a minimum speed such that sufficient power may be redirected</a:t>
            </a:r>
          </a:p>
          <a:p>
            <a:pPr lvl="1"/>
            <a:r>
              <a:rPr lang="en-US" dirty="0"/>
              <a:t>When used, can extend life of energy storage systems and prime movers.</a:t>
            </a:r>
          </a:p>
          <a:p>
            <a:r>
              <a:rPr lang="en-US" dirty="0"/>
              <a:t>Control negotiations</a:t>
            </a:r>
          </a:p>
          <a:p>
            <a:pPr lvl="1"/>
            <a:r>
              <a:rPr lang="en-US" dirty="0"/>
              <a:t>Enables power system and pulsed loads to negotiate values of the interface</a:t>
            </a:r>
          </a:p>
          <a:p>
            <a:r>
              <a:rPr lang="en-US" dirty="0"/>
              <a:t>DC distribution systems</a:t>
            </a:r>
          </a:p>
          <a:p>
            <a:pPr lvl="1"/>
            <a:r>
              <a:rPr lang="en-US" dirty="0"/>
              <a:t>Enables higher ramp rates</a:t>
            </a:r>
          </a:p>
          <a:p>
            <a:pPr lvl="1"/>
            <a:r>
              <a:rPr lang="en-US" dirty="0"/>
              <a:t>Reduces risk associated with paralleling multiple generator sets of different sizes</a:t>
            </a:r>
          </a:p>
          <a:p>
            <a:pPr lvl="1"/>
            <a:r>
              <a:rPr lang="en-US" dirty="0"/>
              <a:t>Currently no existing standards cover pulsed loads with MVDC systems..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1FBD1-8636-8E37-14E2-BBD95ECAD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140C7-7613-BEEA-6E1A-6F1710840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49AAC-3A9D-B711-03F4-7AB0506B7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28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4E515-37B6-604D-0864-8BE92A0CC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Pulsed load analysis – Pulsed load meeting interface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76C59-84A3-BCE4-AF12-247623F22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66376" cy="4351338"/>
          </a:xfrm>
        </p:spPr>
        <p:txBody>
          <a:bodyPr>
            <a:normAutofit/>
          </a:bodyPr>
          <a:lstStyle/>
          <a:p>
            <a:r>
              <a:rPr lang="en-US" dirty="0"/>
              <a:t>Original Equipment Manufacturer (OEM) usually performs analysis and testing to demonstrate conformance to interface requirements</a:t>
            </a:r>
          </a:p>
          <a:p>
            <a:r>
              <a:rPr lang="en-US" dirty="0"/>
              <a:t>Some interface requirements depend on ratings of online generator sets</a:t>
            </a:r>
          </a:p>
          <a:p>
            <a:pPr lvl="1"/>
            <a:r>
              <a:rPr lang="en-US" dirty="0"/>
              <a:t>Ship designer has role in ensuring successful pulsed load integration</a:t>
            </a:r>
          </a:p>
          <a:p>
            <a:r>
              <a:rPr lang="en-US" dirty="0"/>
              <a:t>If interface requirements are not easily met, recommend allocating space, weight, power and cooling (SWAP-C) for mitigation equipment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A4140-D472-7A97-56AB-18754CD4D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EC231-577E-2AED-0D51-9CA182405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209E0-DCAA-1E50-B953-1CCB1F2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290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37684-FAB1-B3D5-D64A-E03FFBD5E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Pulsed load analysis – determining if power quality is maintained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E40C9-7735-16BF-7B2B-88BC705FC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84008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Usually starts in Preliminary / Contract Design</a:t>
            </a:r>
          </a:p>
          <a:p>
            <a:pPr lvl="1"/>
            <a:r>
              <a:rPr lang="en-US" dirty="0"/>
              <a:t>May be earlier if required</a:t>
            </a:r>
          </a:p>
          <a:p>
            <a:r>
              <a:rPr lang="en-US" dirty="0"/>
              <a:t>Requires detailed transient analysis</a:t>
            </a:r>
          </a:p>
          <a:p>
            <a:pPr lvl="1"/>
            <a:r>
              <a:rPr lang="en-US" dirty="0"/>
              <a:t>Waveform level models</a:t>
            </a:r>
          </a:p>
          <a:p>
            <a:pPr lvl="1"/>
            <a:r>
              <a:rPr lang="en-US" dirty="0"/>
              <a:t>Incorporate actual inductances, capacitances, and resistances</a:t>
            </a:r>
          </a:p>
          <a:p>
            <a:pPr lvl="2"/>
            <a:r>
              <a:rPr lang="en-US" dirty="0"/>
              <a:t>Time periods can be shorter than the period of the fundamental frequency.</a:t>
            </a:r>
          </a:p>
          <a:p>
            <a:r>
              <a:rPr lang="en-US" dirty="0"/>
              <a:t>Should cover a series of scenarios to cover various operational situations the ship may encounter</a:t>
            </a:r>
          </a:p>
          <a:p>
            <a:r>
              <a:rPr lang="en-US" dirty="0"/>
              <a:t>Initially used to bound values for SWAP-C</a:t>
            </a:r>
          </a:p>
          <a:p>
            <a:r>
              <a:rPr lang="en-US" dirty="0"/>
              <a:t>As system models become more representative of actual hardware:</a:t>
            </a:r>
          </a:p>
          <a:p>
            <a:pPr lvl="1"/>
            <a:r>
              <a:rPr lang="en-US" dirty="0"/>
              <a:t>Determine whether SWAP-C should be used for mitigation efforts</a:t>
            </a:r>
          </a:p>
          <a:p>
            <a:pPr lvl="1"/>
            <a:r>
              <a:rPr lang="en-US" dirty="0"/>
              <a:t>Determine which mitigation efforts should be used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07AB1-65B6-A108-4FC7-483C7F480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898F8-63F9-8608-4639-E428313E2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DDF2A-F682-BEB2-6F26-98F3D0E0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618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709AE-47C4-07D9-3020-9D8194D57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Pulsed load analysis – determining impact on prime movers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41176-3755-226A-F370-FB57054DE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01512" cy="4351338"/>
          </a:xfrm>
        </p:spPr>
        <p:txBody>
          <a:bodyPr/>
          <a:lstStyle/>
          <a:p>
            <a:r>
              <a:rPr lang="en-US" dirty="0"/>
              <a:t>Generally insufficient information on prime mover data sheets</a:t>
            </a:r>
          </a:p>
          <a:p>
            <a:r>
              <a:rPr lang="en-US" dirty="0"/>
              <a:t>May need to contract with OEM to determine impact</a:t>
            </a:r>
          </a:p>
          <a:p>
            <a:r>
              <a:rPr lang="en-US" dirty="0"/>
              <a:t>Alternately could perform tests in a test site.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AE0BC-4FAC-2838-7B51-7B34ED49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2A8C-13C1-9166-C5CC-72065790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CB95F-8700-942A-4ED9-E856CAAEA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411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E37A-1703-6FB9-2575-109AAB2D8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Questions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DB4A07-2102-4C2B-A526-8C77D69B2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505376"/>
              </p:ext>
            </p:extLst>
          </p:nvPr>
        </p:nvGraphicFramePr>
        <p:xfrm>
          <a:off x="1104900" y="1690688"/>
          <a:ext cx="10248900" cy="2895600"/>
        </p:xfrm>
        <a:graphic>
          <a:graphicData uri="http://schemas.openxmlformats.org/drawingml/2006/table">
            <a:tbl>
              <a:tblPr/>
              <a:tblGrid>
                <a:gridCol w="7367902">
                  <a:extLst>
                    <a:ext uri="{9D8B030D-6E8A-4147-A177-3AD203B41FA5}">
                      <a16:colId xmlns:a16="http://schemas.microsoft.com/office/drawing/2014/main" val="136993684"/>
                    </a:ext>
                  </a:extLst>
                </a:gridCol>
                <a:gridCol w="2880998">
                  <a:extLst>
                    <a:ext uri="{9D8B030D-6E8A-4147-A177-3AD203B41FA5}">
                      <a16:colId xmlns:a16="http://schemas.microsoft.com/office/drawing/2014/main" val="35242959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the characteristics of pulsed loads?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1392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are system implications of pulsed loads on ac systems powered by generators? Powered by transformers?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165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system implications of pulsed loads on systems powered by power electronic converters?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77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can be done to mitigate the impact of pulsed loads on system performance?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842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is pulsed load analysis performed?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610213"/>
                  </a:ext>
                </a:extLst>
              </a:tr>
            </a:tbl>
          </a:graphicData>
        </a:graphic>
      </p:graphicFrame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2EC987-552B-0FFD-E1AD-4D23888FA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28290-32F4-FB29-2A15-B67D7703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197F26-1752-4279-99CE-FEAE5ADBB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07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A4CC-56A7-60AE-19D7-DABFCC01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AC316-E560-60C8-C254-E399F35F4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82056" cy="4351338"/>
          </a:xfrm>
        </p:spPr>
        <p:txBody>
          <a:bodyPr>
            <a:normAutofit/>
          </a:bodyPr>
          <a:lstStyle/>
          <a:p>
            <a:r>
              <a:rPr lang="en-US" dirty="0"/>
              <a:t>A pulse is a power excursion with a short rise time, short fall time, and a duration of at least one cycle and less than 10 seconds (per MIL-STD-1399-300-1)</a:t>
            </a:r>
          </a:p>
          <a:p>
            <a:r>
              <a:rPr lang="en-US" dirty="0"/>
              <a:t>Infrequent pulsed loads – occur no often than once every 120 seconds</a:t>
            </a:r>
          </a:p>
          <a:p>
            <a:r>
              <a:rPr lang="en-US" dirty="0"/>
              <a:t>Repetitive Pulse loads – occur more often and may have multiple levels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23896-58A3-D752-E4C8-E31343597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50A3B4E-E524-B6CB-03EF-7B889AEEA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F5EC1F-7F3B-7B0D-3570-8AD757FF2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B3C3A5-C891-5E3D-589D-4EE5CBA17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399" y="938784"/>
            <a:ext cx="3716431" cy="24730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D7E8A3-F480-2A9A-5F93-B43EF29C5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734" y="3901651"/>
            <a:ext cx="4137832" cy="257465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9F5192E-D9D3-C7D4-D1FC-EB96EC35CC21}"/>
              </a:ext>
            </a:extLst>
          </p:cNvPr>
          <p:cNvCxnSpPr>
            <a:cxnSpLocks/>
          </p:cNvCxnSpPr>
          <p:nvPr/>
        </p:nvCxnSpPr>
        <p:spPr>
          <a:xfrm>
            <a:off x="6620256" y="5376672"/>
            <a:ext cx="902208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620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A0543-C744-CC53-C8F2-ACF2778F3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ECEE0-5B13-4CD6-79B6-2D113852A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82056" cy="4351338"/>
          </a:xfrm>
        </p:spPr>
        <p:txBody>
          <a:bodyPr/>
          <a:lstStyle/>
          <a:p>
            <a:r>
              <a:rPr lang="en-US" dirty="0"/>
              <a:t>MIL-STD-1399-300-1</a:t>
            </a:r>
          </a:p>
          <a:p>
            <a:pPr lvl="1"/>
            <a:r>
              <a:rPr lang="en-US" dirty="0"/>
              <a:t>Low Voltage </a:t>
            </a:r>
            <a:r>
              <a:rPr lang="en-US" dirty="0" err="1"/>
              <a:t>a.c.</a:t>
            </a:r>
            <a:r>
              <a:rPr lang="en-US" dirty="0"/>
              <a:t> Power</a:t>
            </a:r>
          </a:p>
          <a:p>
            <a:r>
              <a:rPr lang="en-US" dirty="0"/>
              <a:t>MIL-STD-1399-300-2</a:t>
            </a:r>
          </a:p>
          <a:p>
            <a:pPr lvl="1"/>
            <a:r>
              <a:rPr lang="en-US" dirty="0"/>
              <a:t>Medium Voltage </a:t>
            </a:r>
            <a:r>
              <a:rPr lang="en-US" dirty="0" err="1"/>
              <a:t>a.c.</a:t>
            </a:r>
            <a:r>
              <a:rPr lang="en-US" dirty="0"/>
              <a:t> Power</a:t>
            </a:r>
          </a:p>
          <a:p>
            <a:r>
              <a:rPr lang="en-US" dirty="0"/>
              <a:t>NATO ANEP-100 (STANAG 1008) </a:t>
            </a:r>
          </a:p>
          <a:p>
            <a:pPr lvl="1"/>
            <a:r>
              <a:rPr lang="en-US" dirty="0"/>
              <a:t>NATO Standard </a:t>
            </a:r>
          </a:p>
          <a:p>
            <a:pPr lvl="1"/>
            <a:r>
              <a:rPr lang="en-US" dirty="0"/>
              <a:t>440V/230V/115V 60Hz</a:t>
            </a:r>
          </a:p>
          <a:p>
            <a:pPr lvl="1"/>
            <a:r>
              <a:rPr lang="en-US" dirty="0"/>
              <a:t>440V/115V 400 Hz</a:t>
            </a:r>
          </a:p>
          <a:p>
            <a:pPr lvl="1"/>
            <a:r>
              <a:rPr lang="en-US" dirty="0"/>
              <a:t>24/28VDC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A704B-89EA-4C90-2B11-32E72E90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1F047-CEDE-4823-B476-9D7234BE8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17A37-631D-1BB2-039A-27271BAD1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EAF992-2DB7-DABB-D667-0ACDD1CCE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9544" y="365125"/>
            <a:ext cx="2674794" cy="36972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7D9956-D08C-B482-7A1D-AA5A60407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794" y="2400300"/>
            <a:ext cx="2785212" cy="36972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7643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22455-465C-DA44-EDD8-40B98E90A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Infrequent Pulsed Loads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FF524-A000-6F6E-FAF9-80428373D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03976" cy="4351338"/>
          </a:xfrm>
        </p:spPr>
        <p:txBody>
          <a:bodyPr/>
          <a:lstStyle/>
          <a:p>
            <a:r>
              <a:rPr lang="en-US" dirty="0"/>
              <a:t>Present a pulse no more than once every 120 seconds</a:t>
            </a:r>
          </a:p>
          <a:p>
            <a:pPr lvl="1"/>
            <a:r>
              <a:rPr lang="en-US" dirty="0"/>
              <a:t>Most pulsed loads can present a pulse more often under normal operations</a:t>
            </a:r>
          </a:p>
          <a:p>
            <a:r>
              <a:rPr lang="en-US" dirty="0"/>
              <a:t>MIL-STD-1399-300-1 and MIL-STD-1399-300-2</a:t>
            </a:r>
          </a:p>
          <a:p>
            <a:pPr lvl="1"/>
            <a:r>
              <a:rPr lang="en-US" dirty="0"/>
              <a:t>Limited by ramp rate of 30% of the online source rating (VA) per second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C4761-823C-D14B-EF58-9EF2EF321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1FA3D-2D54-E744-53B8-30785B927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CE1FD-F78D-1C75-56CD-54EC0E73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871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EFAF8-918E-BE4F-B0B5-AD2E2A2B6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Repetitive Pulsed Loads </a:t>
            </a:r>
            <a:r>
              <a:rPr lang="en-US" sz="4000" dirty="0"/>
              <a:t>(MIL-STD-1399-300-1)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E788B-7CA6-3EAE-C2AF-7F48D99D6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28360" cy="4351338"/>
          </a:xfrm>
        </p:spPr>
        <p:txBody>
          <a:bodyPr/>
          <a:lstStyle/>
          <a:p>
            <a:pPr lvl="0"/>
            <a:r>
              <a:rPr lang="en-US" dirty="0"/>
              <a:t>Should meet the following</a:t>
            </a:r>
          </a:p>
          <a:p>
            <a:pPr lvl="1"/>
            <a:r>
              <a:rPr lang="en-US" dirty="0"/>
              <a:t>Pulsed power deviation limit in the time domain</a:t>
            </a:r>
          </a:p>
          <a:p>
            <a:pPr lvl="1"/>
            <a:r>
              <a:rPr lang="en-US" dirty="0"/>
              <a:t>Pulsed power magnitude/frequency in the frequency domain</a:t>
            </a:r>
          </a:p>
          <a:p>
            <a:pPr lvl="1"/>
            <a:r>
              <a:rPr lang="en-US" dirty="0"/>
              <a:t>Pulsed Power total signal distortion limit.</a:t>
            </a:r>
          </a:p>
          <a:p>
            <a:r>
              <a:rPr lang="en-US" dirty="0"/>
              <a:t>Also subject to inrush current requirements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B6337-67D7-B73F-F0FF-801183CBE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99BC-866B-2650-27F8-92A8B2322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E82F66-F56C-863B-DD12-F049BA7A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6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25346B-D8CD-C968-0A66-E72D96830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375" y="1870075"/>
            <a:ext cx="5055713" cy="36376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53B331-AB87-2511-775C-2330EA0F726C}"/>
              </a:ext>
            </a:extLst>
          </p:cNvPr>
          <p:cNvSpPr txBox="1"/>
          <p:nvPr/>
        </p:nvSpPr>
        <p:spPr>
          <a:xfrm>
            <a:off x="10301363" y="5507763"/>
            <a:ext cx="1646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 Navy Photo</a:t>
            </a:r>
          </a:p>
        </p:txBody>
      </p:sp>
    </p:spTree>
    <p:extLst>
      <p:ext uri="{BB962C8B-B14F-4D97-AF65-F5344CB8AC3E}">
        <p14:creationId xmlns:p14="http://schemas.microsoft.com/office/powerpoint/2010/main" val="600331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37AED-8108-AC58-82E7-7FCE27845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Pulsed Power Deviation Limit in the Time Domain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3AAEC9-DC8B-1B2E-930A-36313EA6F3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5250" y="1829361"/>
                <a:ext cx="5917056" cy="4351338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Real power deviation from the average power level</a:t>
                </a:r>
              </a:p>
              <a:p>
                <a:pPr lvl="1"/>
                <a:r>
                  <a:rPr lang="en-US" dirty="0"/>
                  <a:t>No more than ±50 kW </a:t>
                </a:r>
              </a:p>
              <a:p>
                <a:pPr lvl="1"/>
                <a:r>
                  <a:rPr lang="en-US" dirty="0"/>
                  <a:t>Over 1 second integration limit</a:t>
                </a:r>
              </a:p>
              <a:p>
                <a:r>
                  <a:rPr lang="en-US" dirty="0"/>
                  <a:t>Applies to load with maximum instantaneous real power</a:t>
                </a:r>
              </a:p>
              <a:p>
                <a:pPr lvl="1"/>
                <a:r>
                  <a:rPr lang="en-US" dirty="0"/>
                  <a:t>Greater than 100 kW</a:t>
                </a:r>
              </a:p>
              <a:p>
                <a:pPr lvl="1"/>
                <a:r>
                  <a:rPr lang="en-US" dirty="0"/>
                  <a:t>Less than 2 MW</a:t>
                </a:r>
              </a:p>
              <a:p>
                <a:r>
                  <a:rPr lang="en-US" dirty="0"/>
                  <a:t>Implications</a:t>
                </a:r>
              </a:p>
              <a:p>
                <a:pPr lvl="1"/>
                <a:r>
                  <a:rPr lang="en-US" dirty="0"/>
                  <a:t>Step load change less than 100 kW</a:t>
                </a:r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Maximum ramp rate for load change of magnitude M between 100 kW and 200 kW: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−100</m:t>
                        </m:r>
                      </m:den>
                    </m:f>
                  </m:oMath>
                </a14:m>
                <a:r>
                  <a:rPr lang="en-US" dirty="0"/>
                  <a:t> kW/s</a:t>
                </a:r>
              </a:p>
              <a:p>
                <a:pPr lvl="1"/>
                <a:r>
                  <a:rPr lang="en-US" dirty="0"/>
                  <a:t>Maximum ramp rate for load changes with magnitude </a:t>
                </a:r>
                <a:r>
                  <a:rPr lang="en-US" i="1" dirty="0"/>
                  <a:t>M</a:t>
                </a:r>
                <a:r>
                  <a:rPr lang="en-US" dirty="0"/>
                  <a:t> greater than 200 kW is 400 kW/s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3AAEC9-DC8B-1B2E-930A-36313EA6F3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5250" y="1829361"/>
                <a:ext cx="5917056" cy="4351338"/>
              </a:xfrm>
              <a:blipFill>
                <a:blip r:embed="rId2"/>
                <a:stretch>
                  <a:fillRect l="-1133" t="-2801" r="-927" b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6BE54-6AC0-C08A-0DC1-946400D3B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954AF-D801-97CB-7C4D-555C66B6D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45980-9E4E-BD65-EB04-7CD77A5A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E06DB8-B1FB-0BF8-A257-784D5DBC5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306" y="2115283"/>
            <a:ext cx="5750666" cy="33833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DC2A83-1E3E-936C-0887-AE273A6886AD}"/>
              </a:ext>
            </a:extLst>
          </p:cNvPr>
          <p:cNvSpPr txBox="1"/>
          <p:nvPr/>
        </p:nvSpPr>
        <p:spPr>
          <a:xfrm>
            <a:off x="6575789" y="5743437"/>
            <a:ext cx="508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Load change has a constant ramp rate </a:t>
            </a:r>
            <a:br>
              <a:rPr lang="en-US" sz="1400" dirty="0"/>
            </a:br>
            <a:r>
              <a:rPr lang="en-US" sz="1400" dirty="0"/>
              <a:t>Load has a constant value before and after ramp for .5 seconds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0651484-BF68-6314-EC0E-A46FE478C689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5616212" y="4986528"/>
            <a:ext cx="959577" cy="101851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DE760E8-B125-77E3-1066-BFC12C1107C1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5846064" y="5737549"/>
            <a:ext cx="729725" cy="26749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BAA8A9D-E540-8E4C-1BD4-55889013AE58}"/>
              </a:ext>
            </a:extLst>
          </p:cNvPr>
          <p:cNvSpPr txBox="1"/>
          <p:nvPr/>
        </p:nvSpPr>
        <p:spPr>
          <a:xfrm>
            <a:off x="9863328" y="5297217"/>
            <a:ext cx="13898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MIL-STD-1399-300-1</a:t>
            </a:r>
          </a:p>
        </p:txBody>
      </p:sp>
    </p:spTree>
    <p:extLst>
      <p:ext uri="{BB962C8B-B14F-4D97-AF65-F5344CB8AC3E}">
        <p14:creationId xmlns:p14="http://schemas.microsoft.com/office/powerpoint/2010/main" val="421890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D1DDA-ED57-45DE-51A0-1AC973457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Pulsed Power Magnitude/Frequency in the Frequency Domain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40363-5062-4933-0012-E5D9073DB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5513832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Applies to pulsed power loads &gt; 100 kW</a:t>
            </a:r>
          </a:p>
          <a:p>
            <a:r>
              <a:rPr lang="en-US" dirty="0"/>
              <a:t>Peak to Peak real pulsed power ≤ 25% of prime mover real power rating.</a:t>
            </a:r>
          </a:p>
          <a:p>
            <a:r>
              <a:rPr lang="en-US" dirty="0"/>
              <a:t>The frequency content of the real power waveform minus the average power over a 100 second average is determined using a Discrete Fourier Transform (DFT)</a:t>
            </a:r>
          </a:p>
          <a:p>
            <a:pPr lvl="1"/>
            <a:r>
              <a:rPr lang="en-US" dirty="0"/>
              <a:t>Long Window is 100 seconds (&lt; 1 Hz)</a:t>
            </a:r>
          </a:p>
          <a:p>
            <a:pPr lvl="1"/>
            <a:r>
              <a:rPr lang="en-US" dirty="0"/>
              <a:t>Short sliding window is 4 seconds with each window having a 3 second overlap with the previous window (≥ 1 Hz)</a:t>
            </a:r>
          </a:p>
          <a:p>
            <a:pPr lvl="1"/>
            <a:r>
              <a:rPr lang="en-US" dirty="0"/>
              <a:t>Resulting frequency content should fall within the Acceptable Range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ECB63-711E-50B5-3BE4-CF9737444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685E8-9F5B-0349-7D35-03DDF82D0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9E9DF-4915-4CA6-D7F6-1E0C1B97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CCE79B-5DE4-50CA-2166-5480B962A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825" y="1847850"/>
            <a:ext cx="5797967" cy="35633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6EE0D9-9A83-CDF9-E9E7-BC2515459D07}"/>
              </a:ext>
            </a:extLst>
          </p:cNvPr>
          <p:cNvSpPr txBox="1"/>
          <p:nvPr/>
        </p:nvSpPr>
        <p:spPr>
          <a:xfrm>
            <a:off x="10290048" y="5514435"/>
            <a:ext cx="13898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MIL-STD-1399-300-1</a:t>
            </a:r>
          </a:p>
        </p:txBody>
      </p:sp>
    </p:spTree>
    <p:extLst>
      <p:ext uri="{BB962C8B-B14F-4D97-AF65-F5344CB8AC3E}">
        <p14:creationId xmlns:p14="http://schemas.microsoft.com/office/powerpoint/2010/main" val="2777804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040F1-8CF4-20CD-12F8-0C0361753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Pulsed Power total signal distortion limit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0C928-423F-F8C9-41A8-3B7EF1563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14800" cy="4351338"/>
          </a:xfrm>
        </p:spPr>
        <p:txBody>
          <a:bodyPr/>
          <a:lstStyle/>
          <a:p>
            <a:r>
              <a:rPr lang="en-US" dirty="0"/>
              <a:t>Power total signal distortion (TSD)</a:t>
            </a:r>
          </a:p>
          <a:p>
            <a:pPr lvl="1"/>
            <a:r>
              <a:rPr lang="en-US" dirty="0"/>
              <a:t>&lt; 5% for frequencies between 1 Hz to 2 kHz.</a:t>
            </a:r>
          </a:p>
          <a:p>
            <a:pPr lvl="1"/>
            <a:r>
              <a:rPr lang="en-US" dirty="0"/>
              <a:t>Average real power calculated over 100 seconds</a:t>
            </a:r>
          </a:p>
          <a:p>
            <a:pPr lvl="1"/>
            <a:r>
              <a:rPr lang="en-US" dirty="0"/>
              <a:t>TSD calculated over 4 second rolling window</a:t>
            </a:r>
          </a:p>
          <a:p>
            <a:pPr lvl="1"/>
            <a:r>
              <a:rPr lang="en-US" dirty="0"/>
              <a:t>Maximum TSD for all windows used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4BFD2-4B3C-5FF1-90CE-BE6A03EB3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05A8D-B1A6-CA7E-F64A-C0CCA602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561D9-D05F-DAF6-43FA-2E25A3C39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09CCDA-F509-18DC-F540-6BC939976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20" y="2743683"/>
            <a:ext cx="7193280" cy="20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0570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10168</TotalTime>
  <Words>1404</Words>
  <Application>Microsoft Office PowerPoint</Application>
  <PresentationFormat>Widescreen</PresentationFormat>
  <Paragraphs>184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Cambria Math</vt:lpstr>
      <vt:lpstr>1_Office Theme</vt:lpstr>
      <vt:lpstr>Pulsed load analysis Electric Power Load Analysis (EPLA)  Revision of 1 August 2026</vt:lpstr>
      <vt:lpstr>Essential Questions</vt:lpstr>
      <vt:lpstr>Introduction</vt:lpstr>
      <vt:lpstr>Standards</vt:lpstr>
      <vt:lpstr>Infrequent Pulsed Loads</vt:lpstr>
      <vt:lpstr>Repetitive Pulsed Loads (MIL-STD-1399-300-1)</vt:lpstr>
      <vt:lpstr>Pulsed Power Deviation Limit in the Time Domain</vt:lpstr>
      <vt:lpstr>Pulsed Power Magnitude/Frequency in the Frequency Domain</vt:lpstr>
      <vt:lpstr>Pulsed Power total signal distortion limit</vt:lpstr>
      <vt:lpstr>ANEP-100 (STANAG 1008) Pulsed load limit</vt:lpstr>
      <vt:lpstr>Impact of Pulsed Loads on Generator Sets</vt:lpstr>
      <vt:lpstr>Impact of Pulsed loads on Transformers</vt:lpstr>
      <vt:lpstr>Impact of Pulsed Loads on Power Electronic Converters</vt:lpstr>
      <vt:lpstr>Pulsed Load Mitigation</vt:lpstr>
      <vt:lpstr>Pulsed load analysis – Pulsed load meeting interface requirements</vt:lpstr>
      <vt:lpstr>Pulsed load analysis – determining if power quality is maintained</vt:lpstr>
      <vt:lpstr>Pulsed load analysis – determining impact on prime movers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Pulsed load analysis</dc:title>
  <dc:creator>Norbert Doerry</dc:creator>
  <cp:lastModifiedBy>Norbert Doerry</cp:lastModifiedBy>
  <cp:revision>178</cp:revision>
  <dcterms:created xsi:type="dcterms:W3CDTF">2025-04-03T12:58:23Z</dcterms:created>
  <dcterms:modified xsi:type="dcterms:W3CDTF">2026-07-31T21:01:20Z</dcterms:modified>
</cp:coreProperties>
</file>